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exend Deca" panose="020B0604020202020204" charset="0"/>
      <p:regular r:id="rId23"/>
    </p:embeddedFont>
    <p:embeddedFont>
      <p:font typeface="Muli" panose="020B0604020202020204" charset="0"/>
      <p:regular r:id="rId24"/>
      <p:bold r:id="rId25"/>
      <p:italic r:id="rId26"/>
      <p:boldItalic r:id="rId27"/>
    </p:embeddedFont>
    <p:embeddedFont>
      <p:font typeface="Muli Regular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AE9D2-39DC-4820-B3E2-D22D38E676A5}" v="14" dt="2019-12-09T05:09:12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20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r Mammingtonham" userId="c72854db8e813009" providerId="LiveId" clId="{219AE9D2-39DC-4820-B3E2-D22D38E676A5}"/>
    <pc:docChg chg="undo redo custSel addSld delSld modSld">
      <pc:chgData name="Sir Mammingtonham" userId="c72854db8e813009" providerId="LiveId" clId="{219AE9D2-39DC-4820-B3E2-D22D38E676A5}" dt="2019-12-09T05:12:09.905" v="198" actId="1037"/>
      <pc:docMkLst>
        <pc:docMk/>
      </pc:docMkLst>
      <pc:sldChg chg="add del">
        <pc:chgData name="Sir Mammingtonham" userId="c72854db8e813009" providerId="LiveId" clId="{219AE9D2-39DC-4820-B3E2-D22D38E676A5}" dt="2019-12-09T05:11:55.945" v="191" actId="2696"/>
        <pc:sldMkLst>
          <pc:docMk/>
          <pc:sldMk cId="0" sldId="256"/>
        </pc:sldMkLst>
      </pc:sldChg>
      <pc:sldChg chg="addSp modSp modAnim">
        <pc:chgData name="Sir Mammingtonham" userId="c72854db8e813009" providerId="LiveId" clId="{219AE9D2-39DC-4820-B3E2-D22D38E676A5}" dt="2019-12-09T04:59:55.393" v="0"/>
        <pc:sldMkLst>
          <pc:docMk/>
          <pc:sldMk cId="0" sldId="261"/>
        </pc:sldMkLst>
        <pc:picChg chg="add mod">
          <ac:chgData name="Sir Mammingtonham" userId="c72854db8e813009" providerId="LiveId" clId="{219AE9D2-39DC-4820-B3E2-D22D38E676A5}" dt="2019-12-09T04:59:55.393" v="0"/>
          <ac:picMkLst>
            <pc:docMk/>
            <pc:sldMk cId="0" sldId="261"/>
            <ac:picMk id="2" creationId="{EFA9FFD0-DE3C-419E-838C-D74E16CB10F3}"/>
          </ac:picMkLst>
        </pc:picChg>
      </pc:sldChg>
      <pc:sldChg chg="addSp delSp modSp modAnim">
        <pc:chgData name="Sir Mammingtonham" userId="c72854db8e813009" providerId="LiveId" clId="{219AE9D2-39DC-4820-B3E2-D22D38E676A5}" dt="2019-12-09T05:01:09.248" v="18" actId="1076"/>
        <pc:sldMkLst>
          <pc:docMk/>
          <pc:sldMk cId="0" sldId="266"/>
        </pc:sldMkLst>
        <pc:grpChg chg="mod">
          <ac:chgData name="Sir Mammingtonham" userId="c72854db8e813009" providerId="LiveId" clId="{219AE9D2-39DC-4820-B3E2-D22D38E676A5}" dt="2019-12-09T05:00:51.729" v="10" actId="1076"/>
          <ac:grpSpMkLst>
            <pc:docMk/>
            <pc:sldMk cId="0" sldId="266"/>
            <ac:grpSpMk id="145" creationId="{00000000-0000-0000-0000-000000000000}"/>
          </ac:grpSpMkLst>
        </pc:grpChg>
        <pc:picChg chg="add mod">
          <ac:chgData name="Sir Mammingtonham" userId="c72854db8e813009" providerId="LiveId" clId="{219AE9D2-39DC-4820-B3E2-D22D38E676A5}" dt="2019-12-09T05:01:09.248" v="18" actId="1076"/>
          <ac:picMkLst>
            <pc:docMk/>
            <pc:sldMk cId="0" sldId="266"/>
            <ac:picMk id="2" creationId="{5E9BC243-7A04-4BA8-8F3F-E1658E6BB568}"/>
          </ac:picMkLst>
        </pc:picChg>
        <pc:picChg chg="del">
          <ac:chgData name="Sir Mammingtonham" userId="c72854db8e813009" providerId="LiveId" clId="{219AE9D2-39DC-4820-B3E2-D22D38E676A5}" dt="2019-12-09T05:00:20.445" v="3" actId="478"/>
          <ac:picMkLst>
            <pc:docMk/>
            <pc:sldMk cId="0" sldId="266"/>
            <ac:picMk id="144" creationId="{00000000-0000-0000-0000-000000000000}"/>
          </ac:picMkLst>
        </pc:picChg>
      </pc:sldChg>
      <pc:sldChg chg="modSp">
        <pc:chgData name="Sir Mammingtonham" userId="c72854db8e813009" providerId="LiveId" clId="{219AE9D2-39DC-4820-B3E2-D22D38E676A5}" dt="2019-12-09T05:08:23.606" v="48" actId="20577"/>
        <pc:sldMkLst>
          <pc:docMk/>
          <pc:sldMk cId="0" sldId="268"/>
        </pc:sldMkLst>
        <pc:spChg chg="mod">
          <ac:chgData name="Sir Mammingtonham" userId="c72854db8e813009" providerId="LiveId" clId="{219AE9D2-39DC-4820-B3E2-D22D38E676A5}" dt="2019-12-09T05:08:23.606" v="48" actId="20577"/>
          <ac:spMkLst>
            <pc:docMk/>
            <pc:sldMk cId="0" sldId="268"/>
            <ac:spMk id="177" creationId="{00000000-0000-0000-0000-000000000000}"/>
          </ac:spMkLst>
        </pc:spChg>
      </pc:sldChg>
      <pc:sldChg chg="delSp modSp add">
        <pc:chgData name="Sir Mammingtonham" userId="c72854db8e813009" providerId="LiveId" clId="{219AE9D2-39DC-4820-B3E2-D22D38E676A5}" dt="2019-12-09T05:12:09.905" v="198" actId="1037"/>
        <pc:sldMkLst>
          <pc:docMk/>
          <pc:sldMk cId="2126170182" sldId="271"/>
        </pc:sldMkLst>
        <pc:spChg chg="mod">
          <ac:chgData name="Sir Mammingtonham" userId="c72854db8e813009" providerId="LiveId" clId="{219AE9D2-39DC-4820-B3E2-D22D38E676A5}" dt="2019-12-09T05:09:39.658" v="165" actId="1076"/>
          <ac:spMkLst>
            <pc:docMk/>
            <pc:sldMk cId="2126170182" sldId="271"/>
            <ac:spMk id="2" creationId="{603B1B3A-0F4A-4748-B3A3-D5F534CC53E0}"/>
          </ac:spMkLst>
        </pc:spChg>
        <pc:spChg chg="mod">
          <ac:chgData name="Sir Mammingtonham" userId="c72854db8e813009" providerId="LiveId" clId="{219AE9D2-39DC-4820-B3E2-D22D38E676A5}" dt="2019-12-09T05:12:09.905" v="198" actId="1037"/>
          <ac:spMkLst>
            <pc:docMk/>
            <pc:sldMk cId="2126170182" sldId="271"/>
            <ac:spMk id="3" creationId="{BA1CE082-F498-4C52-AF28-E08D3DA5F033}"/>
          </ac:spMkLst>
        </pc:spChg>
        <pc:spChg chg="del">
          <ac:chgData name="Sir Mammingtonham" userId="c72854db8e813009" providerId="LiveId" clId="{219AE9D2-39DC-4820-B3E2-D22D38E676A5}" dt="2019-12-09T05:09:14.743" v="159" actId="478"/>
          <ac:spMkLst>
            <pc:docMk/>
            <pc:sldMk cId="2126170182" sldId="271"/>
            <ac:spMk id="4" creationId="{D9990C64-BEA9-4B5D-81CC-552B40FE2189}"/>
          </ac:spMkLst>
        </pc:spChg>
      </pc:sldChg>
      <pc:sldChg chg="addSp delSp modSp add del">
        <pc:chgData name="Sir Mammingtonham" userId="c72854db8e813009" providerId="LiveId" clId="{219AE9D2-39DC-4820-B3E2-D22D38E676A5}" dt="2019-12-09T05:08:12.509" v="30"/>
        <pc:sldMkLst>
          <pc:docMk/>
          <pc:sldMk cId="3477060773" sldId="271"/>
        </pc:sldMkLst>
        <pc:spChg chg="add del">
          <ac:chgData name="Sir Mammingtonham" userId="c72854db8e813009" providerId="LiveId" clId="{219AE9D2-39DC-4820-B3E2-D22D38E676A5}" dt="2019-12-09T05:08:12.089" v="29"/>
          <ac:spMkLst>
            <pc:docMk/>
            <pc:sldMk cId="3477060773" sldId="271"/>
            <ac:spMk id="3" creationId="{087A0AE3-DC17-45BB-B34C-642C3CC3E96B}"/>
          </ac:spMkLst>
        </pc:spChg>
        <pc:spChg chg="add del mod">
          <ac:chgData name="Sir Mammingtonham" userId="c72854db8e813009" providerId="LiveId" clId="{219AE9D2-39DC-4820-B3E2-D22D38E676A5}" dt="2019-12-09T05:08:11.644" v="27"/>
          <ac:spMkLst>
            <pc:docMk/>
            <pc:sldMk cId="3477060773" sldId="271"/>
            <ac:spMk id="4" creationId="{E748C072-DD1F-4698-A543-63BEF91A32AD}"/>
          </ac:spMkLst>
        </pc:spChg>
      </pc:sldChg>
      <pc:sldChg chg="add del">
        <pc:chgData name="Sir Mammingtonham" userId="c72854db8e813009" providerId="LiveId" clId="{219AE9D2-39DC-4820-B3E2-D22D38E676A5}" dt="2019-12-09T05:08:49.793" v="73" actId="2696"/>
        <pc:sldMkLst>
          <pc:docMk/>
          <pc:sldMk cId="2743827479" sldId="272"/>
        </pc:sldMkLst>
      </pc:sldChg>
      <pc:sldMasterChg chg="addSldLayout delSldLayout">
        <pc:chgData name="Sir Mammingtonham" userId="c72854db8e813009" providerId="LiveId" clId="{219AE9D2-39DC-4820-B3E2-D22D38E676A5}" dt="2019-12-09T05:11:55.914" v="190" actId="2696"/>
        <pc:sldMasterMkLst>
          <pc:docMk/>
          <pc:sldMasterMk cId="0" sldId="2147483659"/>
        </pc:sldMasterMkLst>
        <pc:sldLayoutChg chg="add del">
          <pc:chgData name="Sir Mammingtonham" userId="c72854db8e813009" providerId="LiveId" clId="{219AE9D2-39DC-4820-B3E2-D22D38E676A5}" dt="2019-12-09T05:11:55.914" v="190" actId="2696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Sir Mammingtonham" userId="c72854db8e813009" providerId="LiveId" clId="{219AE9D2-39DC-4820-B3E2-D22D38E676A5}" dt="2019-12-09T05:08:49.795" v="74" actId="2696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c2b36a53b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c2b36a53b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c2b36a53b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c2b36a53b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c2b36a53b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c2b36a53b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2b36a53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2b36a53b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c2b36a53b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c2b36a53b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2b36a53b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c2b36a53b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2b36a53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c2b36a53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hyperlink" Target="http://www.youtube.com/watch?v=cQ54GDm1eL0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396" y="1409795"/>
            <a:ext cx="1699550" cy="17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280200" y="1360850"/>
            <a:ext cx="3675900" cy="123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FakeBlock</a:t>
            </a:r>
            <a:endParaRPr sz="4800"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939" y="1703499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6575" y="409135"/>
            <a:ext cx="662500" cy="77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73978" y="3461747"/>
            <a:ext cx="394325" cy="2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312300" y="2551125"/>
            <a:ext cx="3611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DeepFake, its impacts, 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and a way to combat them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4253450" y="460420"/>
            <a:ext cx="4021800" cy="58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FakeBlock: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4253450" y="1266400"/>
            <a:ext cx="4637100" cy="342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We propose to market a service, FakeBlock, that detects whether what you see online is real or fake.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It would work as a browser extension similar to AdBlock but for fake news.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The extension itself scans the webpage for text and pictures that include faces, then uses a neural network to predict if the site’s text or pictures were created by artificial intelligence.</a:t>
            </a:r>
            <a:endParaRPr sz="1800"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00" y="1047515"/>
            <a:ext cx="3169850" cy="31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45" name="Google Shape;145;p23"/>
          <p:cNvGrpSpPr/>
          <p:nvPr/>
        </p:nvGrpSpPr>
        <p:grpSpPr>
          <a:xfrm>
            <a:off x="253968" y="186854"/>
            <a:ext cx="8775316" cy="4613745"/>
            <a:chOff x="1177450" y="241631"/>
            <a:chExt cx="6173152" cy="3616776"/>
          </a:xfrm>
        </p:grpSpPr>
        <p:sp>
          <p:nvSpPr>
            <p:cNvPr id="146" name="Google Shape;146;p2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5E9BC243-7A04-4BA8-8F3F-E1658E6BB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403" y="381955"/>
            <a:ext cx="7030006" cy="3954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>
            <a:spLocks noGrp="1"/>
          </p:cNvSpPr>
          <p:nvPr>
            <p:ph type="ctrTitle" idx="4294967295"/>
          </p:nvPr>
        </p:nvSpPr>
        <p:spPr>
          <a:xfrm>
            <a:off x="701550" y="843526"/>
            <a:ext cx="3332700" cy="216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FakeBlock Works:</a:t>
            </a:r>
            <a:endParaRPr sz="4800"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4294967295"/>
          </p:nvPr>
        </p:nvSpPr>
        <p:spPr>
          <a:xfrm>
            <a:off x="701550" y="3132050"/>
            <a:ext cx="3332700" cy="7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Utilizes two types of Neural Network</a:t>
            </a:r>
            <a:endParaRPr sz="1800"/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4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4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64" name="Google Shape;16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4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4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67" name="Google Shape;16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20550" y="2219176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20550" y="1849801"/>
            <a:ext cx="1111472" cy="96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1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5377500" cy="316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</a:pPr>
            <a:r>
              <a:rPr lang="en" dirty="0"/>
              <a:t>Utilizes an Xception neural network</a:t>
            </a: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⬡"/>
            </a:pPr>
            <a:r>
              <a:rPr lang="en" dirty="0"/>
              <a:t>Trained on Google’s FaceForensics++ Dataset to classify deepfakes from real images</a:t>
            </a: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⬡"/>
            </a:pPr>
            <a:r>
              <a:rPr lang="en" dirty="0"/>
              <a:t>Achieves 80% accuracy on compressed images / videos, up to 99%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DeepFake Detection</a:t>
            </a:r>
            <a:endParaRPr dirty="0"/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724" y="1469819"/>
            <a:ext cx="2203850" cy="2203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580550" y="98600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Article Detection</a:t>
            </a:r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580550" y="1105575"/>
            <a:ext cx="4391100" cy="37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⬡"/>
            </a:pPr>
            <a:r>
              <a:rPr lang="en" dirty="0"/>
              <a:t>Essentially reversed neural network text generation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⬡"/>
            </a:pPr>
            <a:r>
              <a:rPr lang="en" dirty="0"/>
              <a:t>Uses a gpt-2 neural network to determine probability of a neural network generating a certain sequence of text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⬡"/>
            </a:pPr>
            <a:r>
              <a:rPr lang="en" dirty="0"/>
              <a:t>Determine the probability that a neural network would generate text similar to our input and use that for our analysis</a:t>
            </a:r>
            <a:endParaRPr dirty="0"/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724" y="1469819"/>
            <a:ext cx="2203850" cy="2203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1B3A-0F4A-4748-B3A3-D5F534CC5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12" y="1873895"/>
            <a:ext cx="6014400" cy="857400"/>
          </a:xfrm>
        </p:spPr>
        <p:txBody>
          <a:bodyPr/>
          <a:lstStyle/>
          <a:p>
            <a:r>
              <a:rPr lang="en-US" dirty="0"/>
              <a:t>Code available at: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CE082-F498-4C52-AF28-E08D3DA5F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376" y="2731295"/>
            <a:ext cx="5305900" cy="53340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github.com/</a:t>
            </a:r>
            <a:r>
              <a:rPr lang="en-US" dirty="0" err="1"/>
              <a:t>sirmammingtonham</a:t>
            </a:r>
            <a:r>
              <a:rPr lang="en-US" dirty="0"/>
              <a:t>/</a:t>
            </a:r>
            <a:r>
              <a:rPr lang="en-US" dirty="0" err="1"/>
              <a:t>FakeBlock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24C5C-9958-4A95-BBC7-19308E239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617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8"/>
            <a:ext cx="3617400" cy="5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5847600" cy="78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FAKE NEWS?</a:t>
            </a:r>
            <a:endParaRPr sz="4800"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50"/>
            <a:ext cx="36969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As a result of this trending term in the media lately, the legitimacy of articles and news reports has come into question.</a:t>
            </a:r>
            <a:endParaRPr sz="1800" b="1"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7" name="Google Shape;77;p14" descr="See the source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50" y="2931900"/>
            <a:ext cx="3813451" cy="22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5325600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Is this real?</a:t>
            </a:r>
            <a:endParaRPr sz="6000"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be sure?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402" y="0"/>
            <a:ext cx="26916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5405825" y="649400"/>
            <a:ext cx="2971800" cy="37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Muli"/>
                <a:ea typeface="Muli"/>
                <a:cs typeface="Muli"/>
                <a:sym typeface="Muli"/>
              </a:rPr>
              <a:t>Video and audio files are considered a viable proof in most cases</a:t>
            </a:r>
            <a:endParaRPr sz="24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Muli"/>
                <a:ea typeface="Muli"/>
                <a:cs typeface="Muli"/>
                <a:sym typeface="Muli"/>
              </a:rPr>
              <a:t>This is about to change because of Deep Fakes</a:t>
            </a:r>
            <a:endParaRPr sz="2400"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0" y="976150"/>
            <a:ext cx="5101024" cy="286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are Deep Fakes?</a:t>
            </a:r>
            <a:endParaRPr sz="3600"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923600" y="1320502"/>
            <a:ext cx="4498500" cy="36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 b="1"/>
              <a:t>The name “deep fake” comes from a combination of “deep learning” and “fake news”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/>
              <a:t>Often used to fake a famous person’s speech, deepfakes are created by feeding large quantities of video and audio files with that person to a neural network to create a “filter” that could be applied to any recorded face to make it look like the targeted person</a:t>
            </a:r>
            <a:endParaRPr sz="1800" b="1"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25" y="1578125"/>
            <a:ext cx="3713326" cy="208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7" name="Google Shape;107;p18" descr="&quot;We're entering an era in which our enemies can make anyone say anything at any point in time.&quot;&#10;&#10;Check out more awesome videos at BuzzFeedVideo!&#10;https://bit.ly/YTbuzzfeedvideo&#10;https://bit.ly/YTbuzzfeedblue1&#10;https://bit.ly/YTbuzzfeedviolet&#10;&#10;GET MORE BUZZFEED:&#10;https://www.buzzfeed.com&#10;https://www.buzzfeed.com/videos&#10;https://www.youtube.com/buzzfeedvideo&#10;https://www.youtube.com/asis&#10;https://www.youtube.com/buzzfeedblue&#10;https://www.youtube.com/buzzfeedviolet&#10;https://www.youtube.com/perolike&#10;https://www.youtube.com/ladylike&#10;&#10;BuzzFeedVideo&#10;BuzzFeed Motion Picture’s flagship channel. Sometimes funny, sometimes serious, always shareable. New videos posted daily!&#10;&#10;Love BuzzFeed? Get the merch! BUY NOW: https://goo.gl/gQKF8m&#10;&#10;Credits: https://www.buzzfeed.com/bfmp/videos/52602&#10;&#10;EXTERNAL CREDITS&#10;Jordan Peele&#10;https://monkeypawproductions.com/" title="You Won’t Believe What Obama Says In This Video! 😉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2933" y="-50"/>
            <a:ext cx="6857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You Won’t Believe What Obama Says In This Video! 😉">
            <a:hlinkClick r:id="" action="ppaction://media"/>
            <a:extLst>
              <a:ext uri="{FF2B5EF4-FFF2-40B4-BE49-F238E27FC236}">
                <a16:creationId xmlns:a16="http://schemas.microsoft.com/office/drawing/2014/main" id="{EFA9FFD0-DE3C-419E-838C-D74E16CB1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014875" y="275588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Deep Fakes Threaten the Truth</a:t>
            </a:r>
            <a:endParaRPr sz="3000"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014875" y="1422162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Videos like these seem real, but in reality, they can be forged to give bad publicity to important figures such as Barack Obama.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This seemingly unaltered video could then be reported on by a generally trusted and well-known news source, further propagating the falsities it was intended to spread.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5" name="Google Shape;115;p19" descr="Social media bubble concept"/>
          <p:cNvPicPr preferRelativeResize="0"/>
          <p:nvPr/>
        </p:nvPicPr>
        <p:blipFill rotWithShape="1">
          <a:blip r:embed="rId3">
            <a:alphaModFix/>
          </a:blip>
          <a:srcRect b="6959"/>
          <a:stretch/>
        </p:blipFill>
        <p:spPr>
          <a:xfrm>
            <a:off x="0" y="1016350"/>
            <a:ext cx="2752450" cy="26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Anyone can create fake videos</a:t>
            </a:r>
            <a:endParaRPr sz="3000"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4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With Machine Learning, this process can be made accessible to anyone and can even be automated.</a:t>
            </a:r>
            <a:endParaRPr sz="1800"/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23" name="Google Shape;123;p20" descr="See the source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575" y="1214513"/>
            <a:ext cx="4820699" cy="271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ctrTitle" idx="4294967295"/>
          </p:nvPr>
        </p:nvSpPr>
        <p:spPr>
          <a:xfrm>
            <a:off x="455250" y="328700"/>
            <a:ext cx="3359700" cy="72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</a:t>
            </a:r>
            <a:r>
              <a:rPr lang="en" sz="3000">
                <a:latin typeface="Muli"/>
                <a:ea typeface="Muli"/>
                <a:cs typeface="Muli"/>
                <a:sym typeface="Muli"/>
              </a:rPr>
              <a:t>Fight 🔥 with </a:t>
            </a:r>
            <a:r>
              <a:rPr lang="en" sz="3000"/>
              <a:t>🔥</a:t>
            </a:r>
            <a:endParaRPr sz="3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86650" y="2627250"/>
            <a:ext cx="30969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Introducing FakeBlock</a:t>
            </a:r>
            <a:endParaRPr sz="1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A program which detects if an article contains AI-generated content</a:t>
            </a:r>
            <a:endParaRPr sz="1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437</Words>
  <Application>Microsoft Office PowerPoint</Application>
  <PresentationFormat>On-screen Show (16:9)</PresentationFormat>
  <Paragraphs>55</Paragraphs>
  <Slides>16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Muli</vt:lpstr>
      <vt:lpstr>Arial</vt:lpstr>
      <vt:lpstr>Muli Regular</vt:lpstr>
      <vt:lpstr>Calibri</vt:lpstr>
      <vt:lpstr>Lexend Deca</vt:lpstr>
      <vt:lpstr>Aliena template</vt:lpstr>
      <vt:lpstr> FakeBlock</vt:lpstr>
      <vt:lpstr>FAKE NEWS?</vt:lpstr>
      <vt:lpstr>Is this real?</vt:lpstr>
      <vt:lpstr>PowerPoint Presentation</vt:lpstr>
      <vt:lpstr>What are Deep Fakes?</vt:lpstr>
      <vt:lpstr>PowerPoint Presentation</vt:lpstr>
      <vt:lpstr>Deep Fakes Threaten the Truth</vt:lpstr>
      <vt:lpstr>Anyone can create fake videos</vt:lpstr>
      <vt:lpstr> Fight 🔥 with 🔥</vt:lpstr>
      <vt:lpstr>FakeBlock:</vt:lpstr>
      <vt:lpstr>PowerPoint Presentation</vt:lpstr>
      <vt:lpstr>How FakeBlock Works:</vt:lpstr>
      <vt:lpstr>DeepFake Detection</vt:lpstr>
      <vt:lpstr>AI Article Detection</vt:lpstr>
      <vt:lpstr>Code available at: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FakeBlock</dc:title>
  <cp:lastModifiedBy>Sir Mammingtonham</cp:lastModifiedBy>
  <cp:revision>1</cp:revision>
  <dcterms:modified xsi:type="dcterms:W3CDTF">2019-12-09T05:12:14Z</dcterms:modified>
</cp:coreProperties>
</file>